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Cabin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Red Hat Text"/>
      <p:regular r:id="rId29"/>
      <p:bold r:id="rId30"/>
      <p:italic r:id="rId31"/>
      <p:boldItalic r:id="rId32"/>
    </p:embeddedFont>
    <p:embeddedFont>
      <p:font typeface="Fira Sans Extra Condensed"/>
      <p:regular r:id="rId33"/>
      <p:bold r:id="rId34"/>
      <p:italic r:id="rId35"/>
      <p:boldItalic r:id="rId36"/>
    </p:embeddedFont>
    <p:embeddedFont>
      <p:font typeface="Fira Sans Extra Condensed SemiBold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h4GxPASDfaHb6OADqnVS8JzjE/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boldItalic.fntdata"/><Relationship Id="rId20" Type="http://schemas.openxmlformats.org/officeDocument/2006/relationships/font" Target="fonts/Montserrat-boldItalic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font" Target="fonts/Cabin-bold.fntdata"/><Relationship Id="rId44" Type="http://schemas.openxmlformats.org/officeDocument/2006/relationships/font" Target="fonts/OpenSans-boldItalic.fntdata"/><Relationship Id="rId21" Type="http://schemas.openxmlformats.org/officeDocument/2006/relationships/font" Target="fonts/Cabin-regular.fntdata"/><Relationship Id="rId43" Type="http://schemas.openxmlformats.org/officeDocument/2006/relationships/font" Target="fonts/OpenSans-italic.fntdata"/><Relationship Id="rId24" Type="http://schemas.openxmlformats.org/officeDocument/2006/relationships/font" Target="fonts/Cabin-boldItalic.fntdata"/><Relationship Id="rId23" Type="http://schemas.openxmlformats.org/officeDocument/2006/relationships/font" Target="fonts/Cabin-italic.fntdata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edHatTex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edHatText-italic.fntdata"/><Relationship Id="rId30" Type="http://schemas.openxmlformats.org/officeDocument/2006/relationships/font" Target="fonts/RedHatText-bold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-regular.fntdata"/><Relationship Id="rId10" Type="http://schemas.openxmlformats.org/officeDocument/2006/relationships/slide" Target="slides/slide4.xml"/><Relationship Id="rId32" Type="http://schemas.openxmlformats.org/officeDocument/2006/relationships/font" Target="fonts/RedHatText-boldItalic.fntdata"/><Relationship Id="rId13" Type="http://schemas.openxmlformats.org/officeDocument/2006/relationships/font" Target="fonts/Roboto-regular.fntdata"/><Relationship Id="rId35" Type="http://schemas.openxmlformats.org/officeDocument/2006/relationships/font" Target="fonts/FiraSansExtraCondensed-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-bold.fntdata"/><Relationship Id="rId15" Type="http://schemas.openxmlformats.org/officeDocument/2006/relationships/font" Target="fonts/Roboto-italic.fntdata"/><Relationship Id="rId37" Type="http://schemas.openxmlformats.org/officeDocument/2006/relationships/font" Target="fonts/FiraSansExtraCondensedSemiBold-regular.fntdata"/><Relationship Id="rId14" Type="http://schemas.openxmlformats.org/officeDocument/2006/relationships/font" Target="fonts/Roboto-bold.fntdata"/><Relationship Id="rId36" Type="http://schemas.openxmlformats.org/officeDocument/2006/relationships/font" Target="fonts/FiraSansExtraCondensed-boldItalic.fntdata"/><Relationship Id="rId17" Type="http://schemas.openxmlformats.org/officeDocument/2006/relationships/font" Target="fonts/Montserrat-regular.fntdata"/><Relationship Id="rId39" Type="http://schemas.openxmlformats.org/officeDocument/2006/relationships/font" Target="fonts/FiraSansExtraCondensedSemiBold-italic.fntdata"/><Relationship Id="rId16" Type="http://schemas.openxmlformats.org/officeDocument/2006/relationships/font" Target="fonts/Roboto-boldItalic.fntdata"/><Relationship Id="rId38" Type="http://schemas.openxmlformats.org/officeDocument/2006/relationships/font" Target="fonts/FiraSansExtraCondensedSemiBold-bold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2239650" y="4130375"/>
            <a:ext cx="4664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 sz="1800">
                <a:solidFill>
                  <a:srgbClr val="4EB8E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2243850" y="3166525"/>
            <a:ext cx="46647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/>
          <p:nvPr>
            <p:ph type="title"/>
          </p:nvPr>
        </p:nvSpPr>
        <p:spPr>
          <a:xfrm>
            <a:off x="2426513" y="295325"/>
            <a:ext cx="42909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" type="body"/>
          </p:nvPr>
        </p:nvSpPr>
        <p:spPr>
          <a:xfrm>
            <a:off x="567252" y="1008504"/>
            <a:ext cx="8009700" cy="19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713225" y="2218875"/>
            <a:ext cx="38589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6072263" y="600925"/>
            <a:ext cx="1929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2" type="subTitle"/>
          </p:nvPr>
        </p:nvSpPr>
        <p:spPr>
          <a:xfrm>
            <a:off x="6072263" y="952525"/>
            <a:ext cx="19299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6072263" y="2035288"/>
            <a:ext cx="1929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4" type="subTitle"/>
          </p:nvPr>
        </p:nvSpPr>
        <p:spPr>
          <a:xfrm>
            <a:off x="6072263" y="2386888"/>
            <a:ext cx="19299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5" type="subTitle"/>
          </p:nvPr>
        </p:nvSpPr>
        <p:spPr>
          <a:xfrm>
            <a:off x="6072263" y="3469650"/>
            <a:ext cx="1929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6" type="subTitle"/>
          </p:nvPr>
        </p:nvSpPr>
        <p:spPr>
          <a:xfrm>
            <a:off x="6072263" y="3821250"/>
            <a:ext cx="19299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ctrTitle"/>
          </p:nvPr>
        </p:nvSpPr>
        <p:spPr>
          <a:xfrm>
            <a:off x="457200" y="1052538"/>
            <a:ext cx="5239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25"/>
          <p:cNvSpPr txBox="1"/>
          <p:nvPr>
            <p:ph idx="1" type="subTitle"/>
          </p:nvPr>
        </p:nvSpPr>
        <p:spPr>
          <a:xfrm>
            <a:off x="457200" y="3640663"/>
            <a:ext cx="523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106" name="Google Shape;1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/>
          <p:nvPr/>
        </p:nvSpPr>
        <p:spPr>
          <a:xfrm>
            <a:off x="4572000" y="-114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5"/>
          <p:cNvSpPr txBox="1"/>
          <p:nvPr>
            <p:ph type="title"/>
          </p:nvPr>
        </p:nvSpPr>
        <p:spPr>
          <a:xfrm>
            <a:off x="5209663" y="2244875"/>
            <a:ext cx="322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5"/>
          <p:cNvSpPr txBox="1"/>
          <p:nvPr>
            <p:ph idx="2" type="title"/>
          </p:nvPr>
        </p:nvSpPr>
        <p:spPr>
          <a:xfrm>
            <a:off x="5209675" y="1290625"/>
            <a:ext cx="32211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5BD5">
            <a:alpha val="21568"/>
          </a:srgbClr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24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>
            <p:ph idx="4294967295" type="subTitle"/>
          </p:nvPr>
        </p:nvSpPr>
        <p:spPr>
          <a:xfrm>
            <a:off x="1720824" y="3323877"/>
            <a:ext cx="6088286" cy="415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-ES" sz="2000" u="none" cap="none" strike="noStrik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Equipo 26 - GoQCor</a:t>
            </a:r>
            <a:r>
              <a:rPr b="0" i="0" lang="es-ES" sz="2000" u="none" cap="none" strike="noStrik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720824" y="3739725"/>
            <a:ext cx="6088286" cy="415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-ES" sz="2000" u="none" cap="none" strike="noStrik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Sprint 2</a:t>
            </a:r>
            <a:endParaRPr b="0" i="0" sz="20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 txBox="1"/>
          <p:nvPr/>
        </p:nvSpPr>
        <p:spPr>
          <a:xfrm>
            <a:off x="1610193" y="1776591"/>
            <a:ext cx="18030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2A399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2A399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269750" y="1677583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377615" y="1789054"/>
            <a:ext cx="297900" cy="30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EFEDE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859655" y="1677575"/>
            <a:ext cx="315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b="0" i="0" lang="es-ES" sz="220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Planificación inicial.</a:t>
            </a:r>
            <a:endParaRPr b="0" i="0" sz="22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1574550" y="2394175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1656310" y="2519563"/>
            <a:ext cx="322200" cy="309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EFEDE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2261725" y="2331175"/>
            <a:ext cx="20283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b="0" i="0" lang="es-ES" sz="220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Resultados.</a:t>
            </a:r>
            <a:endParaRPr b="0" i="0" sz="22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010600" y="3047775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2112604" y="3146760"/>
            <a:ext cx="281700" cy="27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EFEDE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2592751" y="2883500"/>
            <a:ext cx="2130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b="0" i="0" lang="es-ES" sz="220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Observaciones.</a:t>
            </a:r>
            <a:endParaRPr b="0" i="0" sz="22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9" name="Google Shape;139;p2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TRABAJO PLANIFICADO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320375" y="914399"/>
            <a:ext cx="8303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objetivo del segundo sprint fue diseñar y desarrollar el </a:t>
            </a:r>
            <a:r>
              <a:rPr lang="es-ES" sz="1200"/>
              <a:t>módulo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/>
              <a:t>homepage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donde el usuario o administrador podrá contar con su perfil personalizado, teniendo acceso a la información requerida de acuerdo al rango que posea. El usuario tendrá acceso a las encuestas y el administrador, a la edición y creación de nuevas preguntas, a las respuestas brindadas y al dashboard.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sprint se limitó al desarrollo e implementación del </a:t>
            </a:r>
            <a:r>
              <a:rPr lang="es-ES" sz="1200"/>
              <a:t>módulo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home-page. No incluyó la creación de las encuestas y del dashboard. La página está diseñada para gestionar el proceso de encuestas.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TRABAJO REALIZADO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467212" y="967796"/>
            <a:ext cx="840981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el período comprendido entre 16/08/2023 y 29/08/2023, se llevó a cabo la creación y desarrollo de la home-page como parte del proyecto: Encuesta Turística para la Municipalidad de Mina Clavero.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objetivo principal fue asegurar a los usuarios de la aplicación web, un diseño intuitivo y atractivo. Brindarles acceso a las redes sociales del Municipio para poder brindar información certera al turista.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continuación, se detalla el trabajo realizado durante este período: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EP1-US2: Como usuario quiero poder ver mi perfil personalizado, luego de iniciar sesión.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EP3-US2: Como encuestador, quiero poder acceder a una lista de preguntas disponibles.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EP3-US3: Como encuestador, quiero tener la opción de comenzar una encuesta.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También se realizaron las pruebas de usabilidad en el diseño de la aplicación web y se verificó el cumplimiento de los criterio de aceptación.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OBSERVACIONES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547305" y="1107958"/>
            <a:ext cx="8049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segundo Sprint se centró en el desarrollo de la home-page, la cual le permitirá a los usuarios acceder a sus perfiles personalizados y sus correspondientes interacciones.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diseño y la usabilidad fueron aspectos claves durante el desarrollo de </a:t>
            </a:r>
            <a:r>
              <a:rPr lang="es-ES" sz="1200"/>
              <a:t>este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/>
              <a:t>módulo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reforzó el trabajo en equipo y la importancia de la comunicación entre los integrantes, para fomentar la confianza, colaboración y mejora continua.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Días previos se realizó la retro, donde se identificó áreas de mejoras y se implementó un plan de acción para las mismas.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 amt="77000"/>
          </a:blip>
          <a:srcRect b="5795" l="413" r="829" t="1919"/>
          <a:stretch/>
        </p:blipFill>
        <p:spPr>
          <a:xfrm>
            <a:off x="-56625" y="0"/>
            <a:ext cx="9200625" cy="51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>
            <p:ph idx="4294967295" type="title"/>
          </p:nvPr>
        </p:nvSpPr>
        <p:spPr>
          <a:xfrm>
            <a:off x="1915150" y="3918325"/>
            <a:ext cx="37452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¡Adelante!</a:t>
            </a:r>
            <a:endParaRPr sz="3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Sales Strategies for 2022 Infographics">
  <a:themeElements>
    <a:clrScheme name="Simple Light">
      <a:dk1>
        <a:srgbClr val="000000"/>
      </a:dk1>
      <a:lt1>
        <a:srgbClr val="FFFFFF"/>
      </a:lt1>
      <a:dk2>
        <a:srgbClr val="56446A"/>
      </a:dk2>
      <a:lt2>
        <a:srgbClr val="E7E6E6"/>
      </a:lt2>
      <a:accent1>
        <a:srgbClr val="3911AC"/>
      </a:accent1>
      <a:accent2>
        <a:srgbClr val="5328CE"/>
      </a:accent2>
      <a:accent3>
        <a:srgbClr val="A5A5A5"/>
      </a:accent3>
      <a:accent4>
        <a:srgbClr val="E0D8EC"/>
      </a:accent4>
      <a:accent5>
        <a:srgbClr val="6F5BD5"/>
      </a:accent5>
      <a:accent6>
        <a:srgbClr val="1D0E3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pao</dc:creator>
</cp:coreProperties>
</file>